
<file path=[Content_Types].xml><?xml version="1.0" encoding="utf-8"?>
<Types xmlns="http://schemas.openxmlformats.org/package/2006/content-types"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docProps/custom.xml" ContentType="application/vnd.openxmlformats-officedocument.custom-properties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4"/>
  </p:sldMasterIdLst>
  <p:sldIdLst>
    <p:sldId id="256" r:id="rId5"/>
    <p:sldId id="294" r:id="rId6"/>
    <p:sldId id="284" r:id="rId7"/>
    <p:sldId id="286" r:id="rId8"/>
    <p:sldId id="257" r:id="rId9"/>
    <p:sldId id="287" r:id="rId10"/>
    <p:sldId id="293" r:id="rId11"/>
    <p:sldId id="288" r:id="rId12"/>
    <p:sldId id="289" r:id="rId13"/>
    <p:sldId id="295" r:id="rId14"/>
    <p:sldId id="290" r:id="rId15"/>
    <p:sldId id="291" r:id="rId16"/>
    <p:sldId id="261" r:id="rId17"/>
    <p:sldId id="262" r:id="rId18"/>
    <p:sldId id="292" r:id="rId19"/>
    <p:sldId id="264" r:id="rId20"/>
    <p:sldId id="265" r:id="rId21"/>
    <p:sldId id="266" r:id="rId22"/>
    <p:sldId id="296" r:id="rId23"/>
    <p:sldId id="297" r:id="rId24"/>
    <p:sldId id="279" r:id="rId2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594" autoAdjust="0"/>
    <p:restoredTop sz="86429" autoAdjust="0"/>
  </p:normalViewPr>
  <p:slideViewPr>
    <p:cSldViewPr>
      <p:cViewPr varScale="1">
        <p:scale>
          <a:sx n="94" d="100"/>
          <a:sy n="94" d="100"/>
        </p:scale>
        <p:origin x="-108" y="-18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ctrTitle"/>
          </p:nvPr>
        </p:nvSpPr>
        <p:spPr>
          <a:xfrm>
            <a:off x="1432560" y="359898"/>
            <a:ext cx="7406640" cy="1472184"/>
          </a:xfrm>
        </p:spPr>
        <p:txBody>
          <a:bodyPr anchor="b"/>
          <a:lstStyle>
            <a:lvl1pPr algn="l"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22" name="Subtitle 21"/>
          <p:cNvSpPr>
            <a:spLocks noGrp="1"/>
          </p:cNvSpPr>
          <p:nvPr>
            <p:ph type="subTitle" idx="1"/>
          </p:nvPr>
        </p:nvSpPr>
        <p:spPr>
          <a:xfrm>
            <a:off x="1432560" y="1850064"/>
            <a:ext cx="7406640" cy="1752600"/>
          </a:xfrm>
        </p:spPr>
        <p:txBody>
          <a:bodyPr tIns="0"/>
          <a:lstStyle>
            <a:lvl1pPr marL="27432" indent="0" algn="l">
              <a:buNone/>
              <a:defRPr sz="26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BED2A0F3-AC34-4D93-99E6-153140CBE790}" type="datetimeFigureOut">
              <a:rPr lang="en-US" smtClean="0"/>
              <a:pPr/>
              <a:t>3/22/2009</a:t>
            </a:fld>
            <a:endParaRPr lang="en-US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15BE3B3A-0362-4312-95E9-09610B22745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921433" y="1413802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Oval 8"/>
          <p:cNvSpPr/>
          <p:nvPr/>
        </p:nvSpPr>
        <p:spPr>
          <a:xfrm>
            <a:off x="1157176" y="1345016"/>
            <a:ext cx="64008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BED2A0F3-AC34-4D93-99E6-153140CBE790}" type="datetimeFigureOut">
              <a:rPr lang="en-US" smtClean="0"/>
              <a:pPr/>
              <a:t>3/22/2009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15BE3B3A-0362-4312-95E9-09610B22745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274639"/>
            <a:ext cx="1828800" cy="5851525"/>
          </a:xfrm>
        </p:spPr>
        <p:txBody>
          <a:bodyPr vert="eaVert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274640"/>
            <a:ext cx="5562600" cy="5851525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BED2A0F3-AC34-4D93-99E6-153140CBE790}" type="datetimeFigureOut">
              <a:rPr lang="en-US" smtClean="0"/>
              <a:pPr/>
              <a:t>3/22/2009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15BE3B3A-0362-4312-95E9-09610B22745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BED2A0F3-AC34-4D93-99E6-153140CBE790}" type="datetimeFigureOut">
              <a:rPr lang="en-US" smtClean="0"/>
              <a:pPr/>
              <a:t>3/22/2009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15BE3B3A-0362-4312-95E9-09610B22745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282890" y="-54"/>
            <a:ext cx="68580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8392" y="2600325"/>
            <a:ext cx="6400800" cy="2286000"/>
          </a:xfrm>
        </p:spPr>
        <p:txBody>
          <a:bodyPr anchor="t"/>
          <a:lstStyle>
            <a:lvl1pPr algn="l">
              <a:lnSpc>
                <a:spcPts val="4500"/>
              </a:lnSpc>
              <a:buNone/>
              <a:defRPr sz="4000" b="1" cap="all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8392" y="1066800"/>
            <a:ext cx="6400800" cy="1509712"/>
          </a:xfrm>
        </p:spPr>
        <p:txBody>
          <a:bodyPr anchor="b"/>
          <a:lstStyle>
            <a:lvl1pPr marL="18288" indent="0">
              <a:lnSpc>
                <a:spcPts val="2300"/>
              </a:lnSpc>
              <a:spcBef>
                <a:spcPts val="0"/>
              </a:spcBef>
              <a:buNone/>
              <a:defRPr sz="20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BED2A0F3-AC34-4D93-99E6-153140CBE790}" type="datetimeFigureOut">
              <a:rPr lang="en-US" smtClean="0"/>
              <a:pPr/>
              <a:t>3/22/2009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15BE3B3A-0362-4312-95E9-09610B22745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 bwMode="invGray">
          <a:xfrm>
            <a:off x="2286000" y="0"/>
            <a:ext cx="762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Oval 7"/>
          <p:cNvSpPr/>
          <p:nvPr/>
        </p:nvSpPr>
        <p:spPr>
          <a:xfrm>
            <a:off x="2172321" y="2814656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Oval 8"/>
          <p:cNvSpPr/>
          <p:nvPr/>
        </p:nvSpPr>
        <p:spPr>
          <a:xfrm>
            <a:off x="2408064" y="2745870"/>
            <a:ext cx="64008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3560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7608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BED2A0F3-AC34-4D93-99E6-153140CBE790}" type="datetimeFigureOut">
              <a:rPr lang="en-US" smtClean="0"/>
              <a:pPr/>
              <a:t>3/22/2009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15BE3B3A-0362-4312-95E9-09610B22745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160336"/>
            <a:ext cx="8229600" cy="1143000"/>
          </a:xfrm>
        </p:spPr>
        <p:txBody>
          <a:bodyPr anchor="ctr"/>
          <a:lstStyle>
            <a:lvl1pPr algn="ctr">
              <a:defRPr sz="4500" b="1" cap="none" baseline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6344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BED2A0F3-AC34-4D93-99E6-153140CBE790}" type="datetimeFigureOut">
              <a:rPr lang="en-US" smtClean="0"/>
              <a:pPr/>
              <a:t>3/22/2009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15BE3B3A-0362-4312-95E9-09610B22745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 anchor="ctr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BED2A0F3-AC34-4D93-99E6-153140CBE790}" type="datetimeFigureOut">
              <a:rPr lang="en-US" smtClean="0"/>
              <a:pPr/>
              <a:t>3/22/2009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15BE3B3A-0362-4312-95E9-09610B22745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014984" y="0"/>
            <a:ext cx="8129016" cy="6858000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BED2A0F3-AC34-4D93-99E6-153140CBE790}" type="datetimeFigureOut">
              <a:rPr lang="en-US" smtClean="0"/>
              <a:pPr/>
              <a:t>3/22/2009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15BE3B3A-0362-4312-95E9-09610B22745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Rectangle 5"/>
          <p:cNvSpPr/>
          <p:nvPr/>
        </p:nvSpPr>
        <p:spPr bwMode="invGray">
          <a:xfrm>
            <a:off x="1014984" y="-54"/>
            <a:ext cx="73152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6778"/>
            <a:ext cx="3810000" cy="1162050"/>
          </a:xfrm>
          <a:ln>
            <a:noFill/>
          </a:ln>
        </p:spPr>
        <p:txBody>
          <a:bodyPr anchor="b"/>
          <a:lstStyle>
            <a:lvl1pPr algn="l">
              <a:lnSpc>
                <a:spcPts val="2000"/>
              </a:lnSpc>
              <a:buNone/>
              <a:defRPr sz="2200" b="1" cap="all" baseline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57200" y="1406964"/>
            <a:ext cx="3810000" cy="698500"/>
          </a:xfrm>
        </p:spPr>
        <p:txBody>
          <a:bodyPr/>
          <a:lstStyle>
            <a:lvl1pPr marL="4572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57200" y="2133600"/>
            <a:ext cx="8153400" cy="39925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BED2A0F3-AC34-4D93-99E6-153140CBE790}" type="datetimeFigureOut">
              <a:rPr lang="en-US" smtClean="0"/>
              <a:pPr/>
              <a:t>3/22/2009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15BE3B3A-0362-4312-95E9-09610B22745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6896" y="1066800"/>
            <a:ext cx="2743200" cy="1981200"/>
          </a:xfrm>
        </p:spPr>
        <p:txBody>
          <a:bodyPr anchor="b">
            <a:noAutofit/>
          </a:bodyPr>
          <a:lstStyle>
            <a:lvl1pPr algn="l">
              <a:buNone/>
              <a:defRPr sz="2100" b="1">
                <a:effectLst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BED2A0F3-AC34-4D93-99E6-153140CBE790}" type="datetimeFigureOut">
              <a:rPr lang="en-US" smtClean="0"/>
              <a:pPr/>
              <a:t>3/22/2009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15BE3B3A-0362-4312-95E9-09610B22745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62000" y="1066800"/>
            <a:ext cx="4572000" cy="4572000"/>
          </a:xfrm>
          <a:prstGeom prst="rect">
            <a:avLst/>
          </a:prstGeom>
          <a:solidFill>
            <a:srgbClr val="FFFFFF"/>
          </a:solidFill>
          <a:ln w="88900" cap="sq">
            <a:solidFill>
              <a:srgbClr val="FFFFFF"/>
            </a:solidFill>
            <a:miter lim="800000"/>
          </a:ln>
          <a:effectLst>
            <a:outerShdw blurRad="55500" dist="18500" dir="5400000" algn="tl" rotWithShape="0">
              <a:srgbClr val="000000">
                <a:alpha val="3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635">
            <a:bevelT w="25400" h="19050"/>
            <a:contourClr>
              <a:srgbClr val="969696"/>
            </a:contourClr>
          </a:sp3d>
        </p:spPr>
        <p:txBody>
          <a:bodyPr lIns="91440" tIns="274320" rtlCol="0" anchor="t">
            <a:normAutofit/>
          </a:bodyPr>
          <a:lstStyle>
            <a:extLst/>
          </a:lstStyle>
          <a:p>
            <a:pPr marL="0" indent="-283464" algn="l" rtl="0" eaLnBrk="1" latinLnBrk="0" hangingPunct="1">
              <a:lnSpc>
                <a:spcPts val="3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None/>
            </a:pPr>
            <a:endParaRPr kumimoji="0" lang="en-US" sz="32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38200" y="1143003"/>
            <a:ext cx="4419600" cy="3514531"/>
          </a:xfrm>
          <a:prstGeom prst="roundRect">
            <a:avLst>
              <a:gd name="adj" fmla="val 783"/>
            </a:avLst>
          </a:prstGeom>
          <a:solidFill>
            <a:schemeClr val="bg2"/>
          </a:solidFill>
          <a:ln w="127000">
            <a:noFill/>
            <a:miter lim="800000"/>
          </a:ln>
          <a:effectLst/>
        </p:spPr>
        <p:txBody>
          <a:bodyPr lIns="91440" tIns="274320" anchor="t"/>
          <a:lstStyle>
            <a:lvl1pPr indent="0">
              <a:buNone/>
              <a:defRPr sz="3200"/>
            </a:lvl1pPr>
            <a:extLst/>
          </a:lstStyle>
          <a:p>
            <a:pPr marL="0" algn="l" eaLnBrk="1" latinLnBrk="0" hangingPunct="1"/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9" name="Flowchart: Process 8"/>
          <p:cNvSpPr/>
          <p:nvPr/>
        </p:nvSpPr>
        <p:spPr>
          <a:xfrm rot="19468671">
            <a:off x="396725" y="954341"/>
            <a:ext cx="685800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shade val="90000"/>
                <a:satMod val="200000"/>
                <a:alpha val="4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0" name="Flowchart: Process 9"/>
          <p:cNvSpPr/>
          <p:nvPr/>
        </p:nvSpPr>
        <p:spPr>
          <a:xfrm rot="2103354" flipH="1">
            <a:off x="5003667" y="936786"/>
            <a:ext cx="649224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alpha val="2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800600"/>
            <a:ext cx="4419600" cy="762000"/>
          </a:xfrm>
        </p:spPr>
        <p:txBody>
          <a:bodyPr anchor="ctr"/>
          <a:lstStyle>
            <a:lvl1pPr marL="0" indent="0" algn="l">
              <a:lnSpc>
                <a:spcPts val="1600"/>
              </a:lnSpc>
              <a:spcBef>
                <a:spcPts val="0"/>
              </a:spcBef>
              <a:buNone/>
              <a:defRPr sz="1400">
                <a:solidFill>
                  <a:srgbClr val="777777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e 6"/>
          <p:cNvSpPr/>
          <p:nvPr/>
        </p:nvSpPr>
        <p:spPr>
          <a:xfrm>
            <a:off x="-815927" y="-815922"/>
            <a:ext cx="1638887" cy="1638887"/>
          </a:xfrm>
          <a:prstGeom prst="pie">
            <a:avLst>
              <a:gd name="adj1" fmla="val 0"/>
              <a:gd name="adj2" fmla="val 5402120"/>
            </a:avLst>
          </a:prstGeom>
          <a:solidFill>
            <a:schemeClr val="bg2">
              <a:tint val="18000"/>
              <a:satMod val="220000"/>
              <a:alpha val="33000"/>
            </a:schemeClr>
          </a:solidFill>
          <a:ln w="3175" cap="rnd" cmpd="sng" algn="ctr">
            <a:solidFill>
              <a:schemeClr val="bg2">
                <a:shade val="70000"/>
                <a:satMod val="200000"/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Oval 7"/>
          <p:cNvSpPr/>
          <p:nvPr/>
        </p:nvSpPr>
        <p:spPr>
          <a:xfrm>
            <a:off x="168816" y="21102"/>
            <a:ext cx="1702191" cy="1702191"/>
          </a:xfrm>
          <a:prstGeom prst="ellipse">
            <a:avLst/>
          </a:prstGeom>
          <a:noFill/>
          <a:ln w="27305" cap="rnd" cmpd="sng" algn="ctr">
            <a:solidFill>
              <a:schemeClr val="bg2">
                <a:tint val="45000"/>
                <a:satMod val="325000"/>
                <a:alpha val="100000"/>
              </a:schemeClr>
            </a:solidFill>
            <a:prstDash val="solid"/>
          </a:ln>
          <a:effectLst>
            <a:outerShdw blurRad="25400" dist="25400" dir="5400000" algn="tl" rotWithShape="0">
              <a:schemeClr val="bg2">
                <a:shade val="50000"/>
                <a:satMod val="150000"/>
                <a:alpha val="8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1" name="Donut 10"/>
          <p:cNvSpPr/>
          <p:nvPr/>
        </p:nvSpPr>
        <p:spPr>
          <a:xfrm rot="2315675">
            <a:off x="182881" y="1055077"/>
            <a:ext cx="1125717" cy="1102624"/>
          </a:xfrm>
          <a:prstGeom prst="donut">
            <a:avLst>
              <a:gd name="adj" fmla="val 11833"/>
            </a:avLst>
          </a:prstGeom>
          <a:gradFill rotWithShape="1">
            <a:gsLst>
              <a:gs pos="0">
                <a:schemeClr val="bg2">
                  <a:tint val="10000"/>
                  <a:shade val="99000"/>
                  <a:satMod val="355000"/>
                  <a:alpha val="70000"/>
                </a:schemeClr>
              </a:gs>
              <a:gs pos="70000">
                <a:schemeClr val="bg2">
                  <a:tint val="6000"/>
                  <a:shade val="100000"/>
                  <a:satMod val="400000"/>
                  <a:alpha val="55000"/>
                </a:schemeClr>
              </a:gs>
              <a:gs pos="100000">
                <a:schemeClr val="bg2">
                  <a:tint val="100000"/>
                  <a:shade val="75000"/>
                  <a:satMod val="370000"/>
                  <a:alpha val="60000"/>
                </a:schemeClr>
              </a:gs>
            </a:gsLst>
            <a:path path="circle">
              <a:fillToRect l="-407500" t="-50000" r="507500" b="150000"/>
            </a:path>
          </a:gradFill>
          <a:ln w="7350" cap="rnd" cmpd="sng" algn="ctr">
            <a:solidFill>
              <a:schemeClr val="bg2">
                <a:shade val="60000"/>
                <a:satMod val="220000"/>
                <a:alpha val="100000"/>
              </a:schemeClr>
            </a:solidFill>
            <a:prstDash val="solid"/>
          </a:ln>
          <a:effectLst>
            <a:outerShdw blurRad="12700" dist="15000" dir="4500000" algn="tl" rotWithShape="0">
              <a:schemeClr val="bg2">
                <a:shade val="10000"/>
                <a:satMod val="200000"/>
                <a:alpha val="3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>
          <a:xfrm>
            <a:off x="1012873" y="-54"/>
            <a:ext cx="8131127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5" name="Title Placeholder 4"/>
          <p:cNvSpPr>
            <a:spLocks noGrp="1"/>
          </p:cNvSpPr>
          <p:nvPr>
            <p:ph type="title"/>
          </p:nvPr>
        </p:nvSpPr>
        <p:spPr>
          <a:xfrm>
            <a:off x="1435608" y="274638"/>
            <a:ext cx="7498080" cy="1143000"/>
          </a:xfrm>
          <a:prstGeom prst="rect">
            <a:avLst/>
          </a:prstGeom>
        </p:spPr>
        <p:txBody>
          <a:bodyPr anchor="ctr">
            <a:normAutofit/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>
          <a:xfrm>
            <a:off x="1435608" y="1447800"/>
            <a:ext cx="7498080" cy="4800600"/>
          </a:xfrm>
          <a:prstGeom prst="rect">
            <a:avLst/>
          </a:prstGeom>
        </p:spPr>
        <p:txBody>
          <a:bodyPr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24" name="Date Placeholder 23"/>
          <p:cNvSpPr>
            <a:spLocks noGrp="1"/>
          </p:cNvSpPr>
          <p:nvPr>
            <p:ph type="dt" sz="half" idx="2"/>
          </p:nvPr>
        </p:nvSpPr>
        <p:spPr>
          <a:xfrm>
            <a:off x="3581400" y="6305550"/>
            <a:ext cx="2133600" cy="476250"/>
          </a:xfrm>
          <a:prstGeom prst="rect">
            <a:avLst/>
          </a:prstGeom>
        </p:spPr>
        <p:txBody>
          <a:bodyPr anchor="b"/>
          <a:lstStyle>
            <a:lvl1pPr algn="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</a:defRPr>
            </a:lvl1pPr>
            <a:extLst/>
          </a:lstStyle>
          <a:p>
            <a:fld id="{BED2A0F3-AC34-4D93-99E6-153140CBE790}" type="datetimeFigureOut">
              <a:rPr lang="en-US" smtClean="0"/>
              <a:pPr/>
              <a:t>3/22/2009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5715000" y="6305550"/>
            <a:ext cx="2895600" cy="476250"/>
          </a:xfrm>
          <a:prstGeom prst="rect">
            <a:avLst/>
          </a:prstGeom>
        </p:spPr>
        <p:txBody>
          <a:bodyPr anchor="b"/>
          <a:lstStyle>
            <a:lvl1pPr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endParaRPr 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4"/>
          </p:nvPr>
        </p:nvSpPr>
        <p:spPr>
          <a:xfrm>
            <a:off x="8613648" y="6305550"/>
            <a:ext cx="457200" cy="476250"/>
          </a:xfrm>
          <a:prstGeom prst="rect">
            <a:avLst/>
          </a:prstGeom>
        </p:spPr>
        <p:txBody>
          <a:bodyPr anchor="b"/>
          <a:lstStyle>
            <a:lvl1pPr algn="ct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fld id="{15BE3B3A-0362-4312-95E9-09610B22745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Rectangle 14"/>
          <p:cNvSpPr/>
          <p:nvPr/>
        </p:nvSpPr>
        <p:spPr bwMode="invGray">
          <a:xfrm>
            <a:off x="1014984" y="-54"/>
            <a:ext cx="73152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ransition>
    <p:fade/>
  </p:transition>
  <p:txStyles>
    <p:titleStyle>
      <a:lvl1pPr algn="l" rtl="0" eaLnBrk="1" latinLnBrk="0" hangingPunct="1">
        <a:spcBef>
          <a:spcPct val="0"/>
        </a:spcBef>
        <a:buNone/>
        <a:defRPr kumimoji="0" sz="4300" kern="1200">
          <a:solidFill>
            <a:schemeClr val="tx2">
              <a:satMod val="130000"/>
            </a:schemeClr>
          </a:solidFill>
          <a:effectLst>
            <a:outerShdw blurRad="50000" dist="30000" dir="5400000" algn="tl" rotWithShape="0">
              <a:srgbClr val="000000">
                <a:alpha val="30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83464" algn="l" rtl="0" eaLnBrk="1" latinLnBrk="0" hangingPunct="1">
        <a:lnSpc>
          <a:spcPct val="100000"/>
        </a:lnSpc>
        <a:spcBef>
          <a:spcPts val="600"/>
        </a:spcBef>
        <a:buClr>
          <a:schemeClr val="accent1"/>
        </a:buClr>
        <a:buSzPct val="80000"/>
        <a:buFont typeface="Wingdings 2"/>
        <a:buChar char="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37744" algn="l" rtl="0" eaLnBrk="1" latinLnBrk="0" hangingPunct="1">
        <a:lnSpc>
          <a:spcPct val="100000"/>
        </a:lnSpc>
        <a:spcBef>
          <a:spcPts val="550"/>
        </a:spcBef>
        <a:buClr>
          <a:schemeClr val="accent1"/>
        </a:buClr>
        <a:buFont typeface="Verdana"/>
        <a:buChar char="◦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886968" indent="-228600" algn="l" rtl="0" eaLnBrk="1" latinLnBrk="0" hangingPunct="1">
        <a:lnSpc>
          <a:spcPct val="100000"/>
        </a:lnSpc>
        <a:spcBef>
          <a:spcPct val="20000"/>
        </a:spcBef>
        <a:buClr>
          <a:schemeClr val="accent2"/>
        </a:buClr>
        <a:buFont typeface="Wingdings 2"/>
        <a:buChar char="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173736" algn="l" rtl="0" eaLnBrk="1" latinLnBrk="0" hangingPunct="1">
        <a:lnSpc>
          <a:spcPct val="100000"/>
        </a:lnSpc>
        <a:spcBef>
          <a:spcPct val="20000"/>
        </a:spcBef>
        <a:buClr>
          <a:schemeClr val="accent3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298448" indent="-182880" algn="l" rtl="0" eaLnBrk="1" latinLnBrk="0" hangingPunct="1">
        <a:lnSpc>
          <a:spcPct val="100000"/>
        </a:lnSpc>
        <a:spcBef>
          <a:spcPct val="20000"/>
        </a:spcBef>
        <a:buClr>
          <a:schemeClr val="accent4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508760" indent="-182880" algn="l" rtl="0" eaLnBrk="1" latinLnBrk="0" hangingPunct="1">
        <a:lnSpc>
          <a:spcPct val="100000"/>
        </a:lnSpc>
        <a:spcBef>
          <a:spcPct val="20000"/>
        </a:spcBef>
        <a:buClr>
          <a:schemeClr val="accent5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71907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213055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 smtClean="0"/>
              <a:t>Sim-U-Duck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BE" dirty="0" smtClean="0"/>
              <a:t>Welcome to Design Patterns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428992" y="2571744"/>
            <a:ext cx="3524258" cy="38484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357686" y="4572008"/>
            <a:ext cx="4429124" cy="189652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Alternatives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smtClean="0"/>
              <a:t>Create interfaces Flyable and Quackable</a:t>
            </a:r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00100" y="2643182"/>
            <a:ext cx="8019095" cy="34290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643702" y="1857364"/>
            <a:ext cx="2214578" cy="2842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l-BE" dirty="0" smtClean="0"/>
              <a:t>New requirement: </a:t>
            </a:r>
            <a:r>
              <a:rPr lang="nl-BE" sz="6700" dirty="0" smtClean="0"/>
              <a:t>48</a:t>
            </a:r>
            <a:r>
              <a:rPr lang="nl-BE" dirty="0" smtClean="0"/>
              <a:t> duck classes!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500166" y="1428736"/>
            <a:ext cx="3571900" cy="23064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28728" y="4714884"/>
            <a:ext cx="3518501" cy="1504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4643438" y="2714620"/>
            <a:ext cx="421484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sz="4000" dirty="0" smtClean="0"/>
              <a:t>I want a solution </a:t>
            </a:r>
            <a:r>
              <a:rPr lang="nl-BE" sz="4000" i="1" dirty="0" smtClean="0"/>
              <a:t>without</a:t>
            </a:r>
            <a:r>
              <a:rPr lang="nl-BE" sz="4000" dirty="0" smtClean="0"/>
              <a:t/>
            </a:r>
            <a:br>
              <a:rPr lang="nl-BE" sz="4000" dirty="0" smtClean="0"/>
            </a:br>
            <a:r>
              <a:rPr lang="nl-BE" sz="4000" dirty="0" smtClean="0"/>
              <a:t>duplicate code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l-BE" dirty="0" smtClean="0"/>
              <a:t>The one constant in software development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lum contrast="40000"/>
          </a:blip>
          <a:srcRect/>
          <a:stretch>
            <a:fillRect/>
          </a:stretch>
        </p:blipFill>
        <p:spPr bwMode="auto">
          <a:xfrm>
            <a:off x="1643042" y="2143116"/>
            <a:ext cx="7142652" cy="32147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Design principle N°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lum/>
          </a:blip>
          <a:srcRect/>
          <a:stretch>
            <a:fillRect/>
          </a:stretch>
        </p:blipFill>
        <p:spPr bwMode="auto">
          <a:xfrm>
            <a:off x="1428728" y="1357298"/>
            <a:ext cx="7476374" cy="42148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l-BE" dirty="0" smtClean="0"/>
              <a:t>Separating what changes from what stays the same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14414" y="1571612"/>
            <a:ext cx="7745560" cy="4572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 dirty="0" smtClean="0"/>
              <a:t>Design principle N°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53277" y="1500174"/>
            <a:ext cx="7890723" cy="23785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Designing the Duck behaviors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3643306" y="2285992"/>
            <a:ext cx="2714644" cy="1000132"/>
            <a:chOff x="1357290" y="4286256"/>
            <a:chExt cx="2714644" cy="100013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6" name="Rectangle 5"/>
            <p:cNvSpPr/>
            <p:nvPr/>
          </p:nvSpPr>
          <p:spPr>
            <a:xfrm>
              <a:off x="1357290" y="4857760"/>
              <a:ext cx="2714644" cy="42862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nl-BE" sz="1200" dirty="0" smtClean="0">
                  <a:solidFill>
                    <a:schemeClr val="tx1"/>
                  </a:solidFill>
                  <a:latin typeface="Consolas" pitchFamily="49" charset="0"/>
                </a:rPr>
                <a:t>Fly()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1357290" y="4286256"/>
              <a:ext cx="2714644" cy="57150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BE" dirty="0" smtClean="0">
                  <a:solidFill>
                    <a:schemeClr val="tx1"/>
                  </a:solidFill>
                </a:rPr>
                <a:t>&lt;&lt;interface&gt;&gt;</a:t>
              </a:r>
            </a:p>
            <a:p>
              <a:pPr algn="ctr"/>
              <a:r>
                <a:rPr lang="nl-BE" dirty="0" smtClean="0">
                  <a:solidFill>
                    <a:schemeClr val="tx1"/>
                  </a:solidFill>
                </a:rPr>
                <a:t>FlyBehavior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2428892" y="4071942"/>
            <a:ext cx="2357422" cy="1000132"/>
            <a:chOff x="1357290" y="4286256"/>
            <a:chExt cx="2714644" cy="100013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9" name="Rectangle 8"/>
            <p:cNvSpPr/>
            <p:nvPr/>
          </p:nvSpPr>
          <p:spPr>
            <a:xfrm>
              <a:off x="1357290" y="4572008"/>
              <a:ext cx="2714644" cy="7143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nl-BE" sz="1200" dirty="0" smtClean="0">
                  <a:solidFill>
                    <a:schemeClr val="tx1"/>
                  </a:solidFill>
                  <a:latin typeface="Consolas" pitchFamily="49" charset="0"/>
                </a:rPr>
                <a:t>Fly() {</a:t>
              </a:r>
            </a:p>
            <a:p>
              <a:r>
                <a:rPr lang="nl-BE" sz="1200" dirty="0" smtClean="0">
                  <a:solidFill>
                    <a:schemeClr val="tx1"/>
                  </a:solidFill>
                  <a:latin typeface="Consolas" pitchFamily="49" charset="0"/>
                </a:rPr>
                <a:t>//implements duck flying</a:t>
              </a:r>
            </a:p>
            <a:p>
              <a:r>
                <a:rPr lang="nl-BE" sz="1200" dirty="0" smtClean="0">
                  <a:solidFill>
                    <a:schemeClr val="tx1"/>
                  </a:solidFill>
                  <a:latin typeface="Consolas" pitchFamily="49" charset="0"/>
                </a:rPr>
                <a:t>}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357290" y="4286256"/>
              <a:ext cx="2714644" cy="2809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BE" dirty="0" smtClean="0">
                  <a:solidFill>
                    <a:schemeClr val="tx1"/>
                  </a:solidFill>
                </a:rPr>
                <a:t>FlyWithWings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000628" y="4071942"/>
            <a:ext cx="2286016" cy="1000132"/>
            <a:chOff x="1357290" y="4286256"/>
            <a:chExt cx="2714644" cy="100013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2" name="Rectangle 11"/>
            <p:cNvSpPr/>
            <p:nvPr/>
          </p:nvSpPr>
          <p:spPr>
            <a:xfrm>
              <a:off x="1357290" y="4572008"/>
              <a:ext cx="2714644" cy="7143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nl-BE" sz="1200" dirty="0" smtClean="0">
                  <a:solidFill>
                    <a:schemeClr val="tx1"/>
                  </a:solidFill>
                  <a:latin typeface="Consolas" pitchFamily="49" charset="0"/>
                </a:rPr>
                <a:t>Fly() {</a:t>
              </a:r>
            </a:p>
            <a:p>
              <a:r>
                <a:rPr lang="nl-BE" sz="1200" dirty="0" smtClean="0">
                  <a:solidFill>
                    <a:schemeClr val="tx1"/>
                  </a:solidFill>
                  <a:latin typeface="Consolas" pitchFamily="49" charset="0"/>
                </a:rPr>
                <a:t>//do nothing – can’t fly</a:t>
              </a:r>
            </a:p>
            <a:p>
              <a:r>
                <a:rPr lang="nl-BE" sz="1200" dirty="0" smtClean="0">
                  <a:solidFill>
                    <a:schemeClr val="tx1"/>
                  </a:solidFill>
                  <a:latin typeface="Consolas" pitchFamily="49" charset="0"/>
                </a:rPr>
                <a:t>}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357290" y="4286256"/>
              <a:ext cx="2714644" cy="2809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BE" dirty="0" smtClean="0">
                  <a:solidFill>
                    <a:schemeClr val="tx1"/>
                  </a:solidFill>
                </a:rPr>
                <a:t>FlyNoWay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14" name="Straight Arrow Connector 13"/>
          <p:cNvCxnSpPr>
            <a:endCxn id="6" idx="2"/>
          </p:cNvCxnSpPr>
          <p:nvPr/>
        </p:nvCxnSpPr>
        <p:spPr>
          <a:xfrm flipV="1">
            <a:off x="3607602" y="3286124"/>
            <a:ext cx="1393026" cy="785819"/>
          </a:xfrm>
          <a:prstGeom prst="straightConnector1">
            <a:avLst/>
          </a:prstGeom>
          <a:ln w="19050">
            <a:prstDash val="sysDash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endCxn id="6" idx="2"/>
          </p:cNvCxnSpPr>
          <p:nvPr/>
        </p:nvCxnSpPr>
        <p:spPr>
          <a:xfrm rot="10800000">
            <a:off x="5000628" y="3286124"/>
            <a:ext cx="1143008" cy="785818"/>
          </a:xfrm>
          <a:prstGeom prst="straightConnector1">
            <a:avLst/>
          </a:prstGeom>
          <a:ln w="19050">
            <a:prstDash val="sysDash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l-BE" dirty="0" smtClean="0"/>
              <a:t>Implementing the Duck behaviors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3714744" y="1500174"/>
            <a:ext cx="2714644" cy="1000132"/>
            <a:chOff x="1357290" y="4286256"/>
            <a:chExt cx="2714644" cy="100013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6" name="Rectangle 5"/>
            <p:cNvSpPr/>
            <p:nvPr/>
          </p:nvSpPr>
          <p:spPr>
            <a:xfrm>
              <a:off x="1357290" y="4857760"/>
              <a:ext cx="2714644" cy="42862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nl-BE" sz="1200" dirty="0" smtClean="0">
                  <a:solidFill>
                    <a:schemeClr val="tx1"/>
                  </a:solidFill>
                  <a:latin typeface="Consolas" pitchFamily="49" charset="0"/>
                </a:rPr>
                <a:t>Fly()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1357290" y="4286256"/>
              <a:ext cx="2714644" cy="57150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BE" dirty="0" smtClean="0">
                  <a:solidFill>
                    <a:schemeClr val="tx1"/>
                  </a:solidFill>
                </a:rPr>
                <a:t>&lt;&lt;interface&gt;&gt;</a:t>
              </a:r>
            </a:p>
            <a:p>
              <a:pPr algn="ctr"/>
              <a:r>
                <a:rPr lang="nl-BE" dirty="0" smtClean="0">
                  <a:solidFill>
                    <a:schemeClr val="tx1"/>
                  </a:solidFill>
                </a:rPr>
                <a:t>FlyBehavior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428892" y="2786058"/>
            <a:ext cx="2357422" cy="1000132"/>
            <a:chOff x="1357290" y="4286256"/>
            <a:chExt cx="2714644" cy="100013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2" name="Rectangle 11"/>
            <p:cNvSpPr/>
            <p:nvPr/>
          </p:nvSpPr>
          <p:spPr>
            <a:xfrm>
              <a:off x="1357290" y="4572008"/>
              <a:ext cx="2714644" cy="7143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nl-BE" sz="1200" dirty="0" smtClean="0">
                  <a:solidFill>
                    <a:schemeClr val="tx1"/>
                  </a:solidFill>
                  <a:latin typeface="Consolas" pitchFamily="49" charset="0"/>
                </a:rPr>
                <a:t>Fly() {</a:t>
              </a:r>
            </a:p>
            <a:p>
              <a:r>
                <a:rPr lang="nl-BE" sz="1200" dirty="0" smtClean="0">
                  <a:solidFill>
                    <a:schemeClr val="tx1"/>
                  </a:solidFill>
                  <a:latin typeface="Consolas" pitchFamily="49" charset="0"/>
                </a:rPr>
                <a:t>//implements duck flying</a:t>
              </a:r>
            </a:p>
            <a:p>
              <a:r>
                <a:rPr lang="nl-BE" sz="1200" dirty="0" smtClean="0">
                  <a:solidFill>
                    <a:schemeClr val="tx1"/>
                  </a:solidFill>
                  <a:latin typeface="Consolas" pitchFamily="49" charset="0"/>
                </a:rPr>
                <a:t>}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357290" y="4286256"/>
              <a:ext cx="2714644" cy="2809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BE" dirty="0" smtClean="0">
                  <a:solidFill>
                    <a:schemeClr val="tx1"/>
                  </a:solidFill>
                </a:rPr>
                <a:t>FlyWithWings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3643306" y="4000504"/>
            <a:ext cx="2714644" cy="1000132"/>
            <a:chOff x="1357290" y="4286256"/>
            <a:chExt cx="2714644" cy="100013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0" name="Rectangle 29"/>
            <p:cNvSpPr/>
            <p:nvPr/>
          </p:nvSpPr>
          <p:spPr>
            <a:xfrm>
              <a:off x="1357290" y="4857760"/>
              <a:ext cx="2714644" cy="42862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nl-BE" sz="1200" dirty="0" smtClean="0">
                  <a:solidFill>
                    <a:schemeClr val="tx1"/>
                  </a:solidFill>
                  <a:latin typeface="Consolas" pitchFamily="49" charset="0"/>
                </a:rPr>
                <a:t>Quack()</a:t>
              </a: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1357290" y="4286256"/>
              <a:ext cx="2714644" cy="57150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BE" dirty="0" smtClean="0">
                  <a:solidFill>
                    <a:schemeClr val="tx1"/>
                  </a:solidFill>
                </a:rPr>
                <a:t>&lt;&lt;interface&gt;&gt;</a:t>
              </a:r>
            </a:p>
            <a:p>
              <a:pPr algn="ctr"/>
              <a:r>
                <a:rPr lang="nl-BE" dirty="0" smtClean="0">
                  <a:solidFill>
                    <a:schemeClr val="tx1"/>
                  </a:solidFill>
                </a:rPr>
                <a:t>QuackBehavior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5000628" y="2786058"/>
            <a:ext cx="2286016" cy="1000132"/>
            <a:chOff x="1357290" y="4286256"/>
            <a:chExt cx="2714644" cy="100013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3" name="Rectangle 32"/>
            <p:cNvSpPr/>
            <p:nvPr/>
          </p:nvSpPr>
          <p:spPr>
            <a:xfrm>
              <a:off x="1357290" y="4572008"/>
              <a:ext cx="2714644" cy="7143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nl-BE" sz="1200" dirty="0" smtClean="0">
                  <a:solidFill>
                    <a:schemeClr val="tx1"/>
                  </a:solidFill>
                  <a:latin typeface="Consolas" pitchFamily="49" charset="0"/>
                </a:rPr>
                <a:t>Fly() {</a:t>
              </a:r>
            </a:p>
            <a:p>
              <a:r>
                <a:rPr lang="nl-BE" sz="1200" dirty="0" smtClean="0">
                  <a:solidFill>
                    <a:schemeClr val="tx1"/>
                  </a:solidFill>
                  <a:latin typeface="Consolas" pitchFamily="49" charset="0"/>
                </a:rPr>
                <a:t>//do nothing – can’t fly</a:t>
              </a:r>
            </a:p>
            <a:p>
              <a:r>
                <a:rPr lang="nl-BE" sz="1200" dirty="0" smtClean="0">
                  <a:solidFill>
                    <a:schemeClr val="tx1"/>
                  </a:solidFill>
                  <a:latin typeface="Consolas" pitchFamily="49" charset="0"/>
                </a:rPr>
                <a:t>}</a:t>
              </a: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1357290" y="4286256"/>
              <a:ext cx="2714644" cy="2809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BE" dirty="0" smtClean="0">
                  <a:solidFill>
                    <a:schemeClr val="tx1"/>
                  </a:solidFill>
                </a:rPr>
                <a:t>FlyNoWay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6143636" y="5643578"/>
            <a:ext cx="2786050" cy="1000132"/>
            <a:chOff x="1357290" y="4286256"/>
            <a:chExt cx="2714644" cy="100013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6" name="Rectangle 35"/>
            <p:cNvSpPr/>
            <p:nvPr/>
          </p:nvSpPr>
          <p:spPr>
            <a:xfrm>
              <a:off x="1357290" y="4572008"/>
              <a:ext cx="2714644" cy="7143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nl-BE" sz="1200" dirty="0" smtClean="0">
                  <a:solidFill>
                    <a:schemeClr val="tx1"/>
                  </a:solidFill>
                  <a:latin typeface="Consolas" pitchFamily="49" charset="0"/>
                </a:rPr>
                <a:t>Quack() {</a:t>
              </a:r>
            </a:p>
            <a:p>
              <a:r>
                <a:rPr lang="nl-BE" sz="1200" dirty="0" smtClean="0">
                  <a:solidFill>
                    <a:schemeClr val="tx1"/>
                  </a:solidFill>
                  <a:latin typeface="Consolas" pitchFamily="49" charset="0"/>
                </a:rPr>
                <a:t>//do nothing – can’t quack</a:t>
              </a:r>
            </a:p>
            <a:p>
              <a:r>
                <a:rPr lang="nl-BE" sz="1200" dirty="0" smtClean="0">
                  <a:solidFill>
                    <a:schemeClr val="tx1"/>
                  </a:solidFill>
                  <a:latin typeface="Consolas" pitchFamily="49" charset="0"/>
                </a:rPr>
                <a:t>}</a:t>
              </a: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1357290" y="4286256"/>
              <a:ext cx="2714644" cy="2809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BE" dirty="0" smtClean="0">
                  <a:solidFill>
                    <a:schemeClr val="tx1"/>
                  </a:solidFill>
                </a:rPr>
                <a:t>MuteQuack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4000496" y="5643578"/>
            <a:ext cx="2071702" cy="1000132"/>
            <a:chOff x="1357290" y="4286256"/>
            <a:chExt cx="2714644" cy="100013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9" name="Rectangle 38"/>
            <p:cNvSpPr/>
            <p:nvPr/>
          </p:nvSpPr>
          <p:spPr>
            <a:xfrm>
              <a:off x="1357290" y="4572008"/>
              <a:ext cx="2714644" cy="7143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nl-BE" sz="1200" dirty="0" smtClean="0">
                  <a:solidFill>
                    <a:schemeClr val="tx1"/>
                  </a:solidFill>
                  <a:latin typeface="Consolas" pitchFamily="49" charset="0"/>
                </a:rPr>
                <a:t>Quack() {</a:t>
              </a:r>
            </a:p>
            <a:p>
              <a:r>
                <a:rPr lang="nl-BE" sz="1200" dirty="0" smtClean="0">
                  <a:solidFill>
                    <a:schemeClr val="tx1"/>
                  </a:solidFill>
                  <a:latin typeface="Consolas" pitchFamily="49" charset="0"/>
                </a:rPr>
                <a:t>//rubber duckie squeak</a:t>
              </a:r>
            </a:p>
            <a:p>
              <a:r>
                <a:rPr lang="nl-BE" sz="1200" dirty="0" smtClean="0">
                  <a:solidFill>
                    <a:schemeClr val="tx1"/>
                  </a:solidFill>
                  <a:latin typeface="Consolas" pitchFamily="49" charset="0"/>
                </a:rPr>
                <a:t>}</a:t>
              </a: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1357290" y="4286256"/>
              <a:ext cx="2714644" cy="2809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BE" dirty="0" smtClean="0">
                  <a:solidFill>
                    <a:schemeClr val="tx1"/>
                  </a:solidFill>
                </a:rPr>
                <a:t>Squeak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1428728" y="5643578"/>
            <a:ext cx="2500330" cy="1000132"/>
            <a:chOff x="1357290" y="4286256"/>
            <a:chExt cx="2714644" cy="100013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2" name="Rectangle 41"/>
            <p:cNvSpPr/>
            <p:nvPr/>
          </p:nvSpPr>
          <p:spPr>
            <a:xfrm>
              <a:off x="1357290" y="4572008"/>
              <a:ext cx="2714644" cy="7143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nl-BE" sz="1200" dirty="0" smtClean="0">
                  <a:solidFill>
                    <a:schemeClr val="tx1"/>
                  </a:solidFill>
                  <a:latin typeface="Consolas" pitchFamily="49" charset="0"/>
                </a:rPr>
                <a:t>Quack() {</a:t>
              </a:r>
            </a:p>
            <a:p>
              <a:r>
                <a:rPr lang="nl-BE" sz="1200" dirty="0" smtClean="0">
                  <a:solidFill>
                    <a:schemeClr val="tx1"/>
                  </a:solidFill>
                  <a:latin typeface="Consolas" pitchFamily="49" charset="0"/>
                </a:rPr>
                <a:t>//implements duck quacking</a:t>
              </a:r>
            </a:p>
            <a:p>
              <a:r>
                <a:rPr lang="nl-BE" sz="1200" dirty="0" smtClean="0">
                  <a:solidFill>
                    <a:schemeClr val="tx1"/>
                  </a:solidFill>
                  <a:latin typeface="Consolas" pitchFamily="49" charset="0"/>
                </a:rPr>
                <a:t>}</a:t>
              </a: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1357290" y="4286256"/>
              <a:ext cx="2714644" cy="2809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BE" dirty="0" smtClean="0">
                  <a:solidFill>
                    <a:schemeClr val="tx1"/>
                  </a:solidFill>
                </a:rPr>
                <a:t>Quack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47" name="Straight Arrow Connector 46"/>
          <p:cNvCxnSpPr>
            <a:stCxn id="13" idx="0"/>
            <a:endCxn id="6" idx="2"/>
          </p:cNvCxnSpPr>
          <p:nvPr/>
        </p:nvCxnSpPr>
        <p:spPr>
          <a:xfrm rot="5400000" flipH="1" flipV="1">
            <a:off x="4196958" y="1910951"/>
            <a:ext cx="285752" cy="1464463"/>
          </a:xfrm>
          <a:prstGeom prst="straightConnector1">
            <a:avLst/>
          </a:prstGeom>
          <a:ln w="19050">
            <a:prstDash val="sysDash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34" idx="0"/>
            <a:endCxn id="6" idx="2"/>
          </p:cNvCxnSpPr>
          <p:nvPr/>
        </p:nvCxnSpPr>
        <p:spPr>
          <a:xfrm rot="16200000" flipV="1">
            <a:off x="5464975" y="2107397"/>
            <a:ext cx="285752" cy="1071570"/>
          </a:xfrm>
          <a:prstGeom prst="straightConnector1">
            <a:avLst/>
          </a:prstGeom>
          <a:ln w="19050">
            <a:prstDash val="sysDash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43" idx="0"/>
            <a:endCxn id="30" idx="2"/>
          </p:cNvCxnSpPr>
          <p:nvPr/>
        </p:nvCxnSpPr>
        <p:spPr>
          <a:xfrm rot="5400000" flipH="1" flipV="1">
            <a:off x="3518289" y="4161240"/>
            <a:ext cx="642942" cy="2321735"/>
          </a:xfrm>
          <a:prstGeom prst="straightConnector1">
            <a:avLst/>
          </a:prstGeom>
          <a:ln w="19050">
            <a:prstDash val="sysDash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40" idx="0"/>
            <a:endCxn id="30" idx="2"/>
          </p:cNvCxnSpPr>
          <p:nvPr/>
        </p:nvCxnSpPr>
        <p:spPr>
          <a:xfrm rot="16200000" flipV="1">
            <a:off x="4697017" y="5304247"/>
            <a:ext cx="642942" cy="35719"/>
          </a:xfrm>
          <a:prstGeom prst="straightConnector1">
            <a:avLst/>
          </a:prstGeom>
          <a:ln w="19050">
            <a:prstDash val="sysDash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37" idx="0"/>
            <a:endCxn id="30" idx="2"/>
          </p:cNvCxnSpPr>
          <p:nvPr/>
        </p:nvCxnSpPr>
        <p:spPr>
          <a:xfrm rot="16200000" flipV="1">
            <a:off x="5947174" y="4054090"/>
            <a:ext cx="642942" cy="2536033"/>
          </a:xfrm>
          <a:prstGeom prst="straightConnector1">
            <a:avLst/>
          </a:prstGeom>
          <a:ln w="19050">
            <a:prstDash val="sysDash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Integrating the Duck Behavior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2976" y="2285992"/>
            <a:ext cx="8015848" cy="29289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Design Principle N°3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smtClean="0"/>
              <a:t>HAS-A</a:t>
            </a:r>
            <a:r>
              <a:rPr lang="nl-BE" baseline="0" dirty="0" smtClean="0"/>
              <a:t> can be better than IS-A</a:t>
            </a:r>
            <a:endParaRPr lang="en-US" dirty="0"/>
          </a:p>
        </p:txBody>
      </p:sp>
      <p:pic>
        <p:nvPicPr>
          <p:cNvPr id="1026" name="Picture 2" descr="\\medion\hfp\P3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14480" y="2285992"/>
            <a:ext cx="6643734" cy="2017868"/>
          </a:xfrm>
          <a:prstGeom prst="rect">
            <a:avLst/>
          </a:prstGeom>
          <a:noFill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Simple Sim-U-Duck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smtClean="0"/>
              <a:t>By Joe the programmer</a:t>
            </a:r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786578" y="1214422"/>
            <a:ext cx="1857356" cy="18409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428728" y="2500306"/>
            <a:ext cx="7200900" cy="3638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Design Principles so far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endParaRPr lang="en-US" dirty="0"/>
          </a:p>
        </p:txBody>
      </p:sp>
      <p:pic>
        <p:nvPicPr>
          <p:cNvPr id="1026" name="Picture 2" descr="\\medion\hfp\P3.jp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075" b="4413"/>
          <a:stretch>
            <a:fillRect/>
          </a:stretch>
        </p:blipFill>
        <p:spPr bwMode="auto">
          <a:xfrm>
            <a:off x="1500166" y="5159794"/>
            <a:ext cx="5786478" cy="1698206"/>
          </a:xfrm>
          <a:prstGeom prst="rect">
            <a:avLst/>
          </a:prstGeom>
          <a:noFill/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lum/>
          </a:blip>
          <a:srcRect l="2867" t="3390" r="1582" b="38983"/>
          <a:stretch>
            <a:fillRect/>
          </a:stretch>
        </p:blipFill>
        <p:spPr bwMode="auto">
          <a:xfrm>
            <a:off x="1500166" y="1214422"/>
            <a:ext cx="6215106" cy="2113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413" t="6007" r="1810" b="3889"/>
          <a:stretch>
            <a:fillRect/>
          </a:stretch>
        </p:blipFill>
        <p:spPr bwMode="auto">
          <a:xfrm>
            <a:off x="1500166" y="3357562"/>
            <a:ext cx="6357982" cy="1766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The big picture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928662" y="1000108"/>
            <a:ext cx="8215338" cy="54157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A new requirement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smtClean="0"/>
              <a:t>Ducks must be able to fly!</a:t>
            </a:r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786578" y="1214422"/>
            <a:ext cx="1857356" cy="18409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428728" y="2500306"/>
            <a:ext cx="7200900" cy="3638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" name="Picture 5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786578" y="1285860"/>
            <a:ext cx="1800225" cy="1790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A new requirement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smtClean="0"/>
              <a:t>Ducks must be able to fly!</a:t>
            </a:r>
            <a:endParaRPr lang="en-US" dirty="0"/>
          </a:p>
        </p:txBody>
      </p:sp>
      <p:pic>
        <p:nvPicPr>
          <p:cNvPr id="7" name="Picture 8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714612" y="2143116"/>
            <a:ext cx="5246474" cy="36655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786578" y="1285860"/>
            <a:ext cx="1800225" cy="1790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Something went wrong...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000100" y="1012856"/>
            <a:ext cx="3929090" cy="58451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TextBox 7"/>
          <p:cNvSpPr txBox="1"/>
          <p:nvPr/>
        </p:nvSpPr>
        <p:spPr>
          <a:xfrm>
            <a:off x="4143372" y="2857496"/>
            <a:ext cx="32223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3200" b="1" i="1" dirty="0" smtClean="0"/>
              <a:t>What happened?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143372" y="3500438"/>
            <a:ext cx="428628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3600" dirty="0" smtClean="0"/>
              <a:t>A localized update to the code caused a non-local side effect (flying rubber ducks)!</a:t>
            </a:r>
            <a:endParaRPr lang="en-US" sz="3600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Something went wrong...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8728" y="2214554"/>
            <a:ext cx="7531510" cy="38576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Something went wrong...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00100" y="3859237"/>
            <a:ext cx="5854700" cy="2998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643438" y="1128644"/>
            <a:ext cx="3366103" cy="44434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Alternatives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smtClean="0"/>
              <a:t>Override methods in subclasses</a:t>
            </a:r>
            <a:endParaRPr lang="en-US" dirty="0"/>
          </a:p>
        </p:txBody>
      </p:sp>
      <p:grpSp>
        <p:nvGrpSpPr>
          <p:cNvPr id="20" name="Group 19"/>
          <p:cNvGrpSpPr/>
          <p:nvPr/>
        </p:nvGrpSpPr>
        <p:grpSpPr>
          <a:xfrm>
            <a:off x="2214546" y="4071942"/>
            <a:ext cx="2571768" cy="1071570"/>
            <a:chOff x="1500166" y="2571744"/>
            <a:chExt cx="2714644" cy="132370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1" name="Rectangle 10"/>
            <p:cNvSpPr/>
            <p:nvPr/>
          </p:nvSpPr>
          <p:spPr>
            <a:xfrm>
              <a:off x="1500166" y="2924732"/>
              <a:ext cx="2714644" cy="9707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nl-BE" sz="1200" dirty="0" smtClean="0">
                  <a:solidFill>
                    <a:schemeClr val="tx1"/>
                  </a:solidFill>
                  <a:latin typeface="Consolas" pitchFamily="49" charset="0"/>
                </a:rPr>
                <a:t>Display() {//rubber duck}</a:t>
              </a:r>
            </a:p>
            <a:p>
              <a:r>
                <a:rPr lang="nl-BE" sz="1400" b="1" dirty="0" smtClean="0">
                  <a:solidFill>
                    <a:srgbClr val="FF0000"/>
                  </a:solidFill>
                  <a:latin typeface="Consolas" pitchFamily="49" charset="0"/>
                </a:rPr>
                <a:t>Quack(){//squeak}</a:t>
              </a:r>
            </a:p>
            <a:p>
              <a:r>
                <a:rPr lang="nl-BE" sz="1400" b="1" dirty="0" smtClean="0">
                  <a:solidFill>
                    <a:srgbClr val="FF0000"/>
                  </a:solidFill>
                  <a:latin typeface="Consolas" pitchFamily="49" charset="0"/>
                </a:rPr>
                <a:t>Fly(){//do nothing}</a:t>
              </a:r>
              <a:endParaRPr lang="en-US" sz="1400" b="1" dirty="0">
                <a:solidFill>
                  <a:srgbClr val="FF0000"/>
                </a:solidFill>
                <a:latin typeface="Consolas" pitchFamily="49" charset="0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500166" y="2571744"/>
              <a:ext cx="2714644" cy="35719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BE" dirty="0" smtClean="0">
                  <a:solidFill>
                    <a:schemeClr val="tx1"/>
                  </a:solidFill>
                </a:rPr>
                <a:t>RubberDuck : Duck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4214810" y="4714884"/>
            <a:ext cx="2500330" cy="928694"/>
            <a:chOff x="4429124" y="2571744"/>
            <a:chExt cx="2714644" cy="1026452"/>
          </a:xfrm>
        </p:grpSpPr>
        <p:sp>
          <p:nvSpPr>
            <p:cNvPr id="14" name="Rectangle 13"/>
            <p:cNvSpPr/>
            <p:nvPr/>
          </p:nvSpPr>
          <p:spPr>
            <a:xfrm>
              <a:off x="4429124" y="2966533"/>
              <a:ext cx="2714644" cy="63166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nl-BE" sz="1200" dirty="0" smtClean="0">
                  <a:solidFill>
                    <a:schemeClr val="tx1"/>
                  </a:solidFill>
                  <a:latin typeface="Consolas" pitchFamily="49" charset="0"/>
                </a:rPr>
                <a:t>Display() {//decoy duck}</a:t>
              </a:r>
            </a:p>
            <a:p>
              <a:r>
                <a:rPr lang="nl-BE" sz="1400" b="1" dirty="0" smtClean="0">
                  <a:solidFill>
                    <a:srgbClr val="FF0000"/>
                  </a:solidFill>
                  <a:latin typeface="Consolas" pitchFamily="49" charset="0"/>
                </a:rPr>
                <a:t>Fly(){//do nothing}</a:t>
              </a:r>
              <a:endParaRPr lang="en-US" sz="1400" b="1" dirty="0">
                <a:solidFill>
                  <a:srgbClr val="FF0000"/>
                </a:solidFill>
                <a:latin typeface="Consolas" pitchFamily="49" charset="0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429124" y="2571744"/>
              <a:ext cx="2714644" cy="3947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BE" dirty="0" smtClean="0">
                  <a:solidFill>
                    <a:schemeClr val="tx1"/>
                  </a:solidFill>
                </a:rPr>
                <a:t>DecoyDuck : Duck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1785918" y="2357430"/>
            <a:ext cx="2714644" cy="1000132"/>
            <a:chOff x="1357290" y="4286256"/>
            <a:chExt cx="2714644" cy="100013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6" name="Rectangle 15"/>
            <p:cNvSpPr/>
            <p:nvPr/>
          </p:nvSpPr>
          <p:spPr>
            <a:xfrm>
              <a:off x="1357290" y="4572008"/>
              <a:ext cx="2714644" cy="7143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nl-BE" sz="1200" dirty="0" smtClean="0">
                  <a:solidFill>
                    <a:schemeClr val="tx1"/>
                  </a:solidFill>
                  <a:latin typeface="Consolas" pitchFamily="49" charset="0"/>
                </a:rPr>
                <a:t>Display() {//mallard duck}</a:t>
              </a: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1357290" y="4286256"/>
              <a:ext cx="2714644" cy="2809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BE" dirty="0" smtClean="0">
                  <a:solidFill>
                    <a:schemeClr val="tx1"/>
                  </a:solidFill>
                </a:rPr>
                <a:t>MallardDuck : Duck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5214942" y="2357430"/>
            <a:ext cx="2714644" cy="1000132"/>
            <a:chOff x="4429124" y="4429132"/>
            <a:chExt cx="2714644" cy="100013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8" name="Rectangle 17"/>
            <p:cNvSpPr/>
            <p:nvPr/>
          </p:nvSpPr>
          <p:spPr>
            <a:xfrm>
              <a:off x="4429124" y="4714884"/>
              <a:ext cx="2714644" cy="7143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nl-BE" sz="1200" dirty="0" smtClean="0">
                  <a:solidFill>
                    <a:schemeClr val="tx1"/>
                  </a:solidFill>
                  <a:latin typeface="Consolas" pitchFamily="49" charset="0"/>
                </a:rPr>
                <a:t>Display() {//redhead duck}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429124" y="4429132"/>
              <a:ext cx="2714644" cy="2809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BE" dirty="0" smtClean="0">
                  <a:solidFill>
                    <a:schemeClr val="tx1"/>
                  </a:solidFill>
                </a:rPr>
                <a:t>RedheadDuck : Duck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6215074" y="214290"/>
            <a:ext cx="2714644" cy="1143008"/>
            <a:chOff x="1357290" y="4286256"/>
            <a:chExt cx="2714644" cy="114300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8" name="Rectangle 27"/>
            <p:cNvSpPr/>
            <p:nvPr/>
          </p:nvSpPr>
          <p:spPr>
            <a:xfrm>
              <a:off x="1357290" y="4572008"/>
              <a:ext cx="2714644" cy="85725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nl-BE" sz="1200" i="1" dirty="0" smtClean="0">
                  <a:solidFill>
                    <a:schemeClr val="tx1"/>
                  </a:solidFill>
                  <a:latin typeface="Consolas" pitchFamily="49" charset="0"/>
                </a:rPr>
                <a:t>Display() //abstract</a:t>
              </a:r>
              <a:endParaRPr lang="nl-BE" sz="1200" dirty="0" smtClean="0">
                <a:solidFill>
                  <a:schemeClr val="tx1"/>
                </a:solidFill>
                <a:latin typeface="Consolas" pitchFamily="49" charset="0"/>
              </a:endParaRPr>
            </a:p>
            <a:p>
              <a:r>
                <a:rPr lang="nl-BE" sz="1200" dirty="0" smtClean="0">
                  <a:solidFill>
                    <a:schemeClr val="tx1"/>
                  </a:solidFill>
                  <a:latin typeface="Consolas" pitchFamily="49" charset="0"/>
                </a:rPr>
                <a:t>Quack(){//quack}</a:t>
              </a:r>
            </a:p>
            <a:p>
              <a:r>
                <a:rPr lang="nl-BE" sz="1200" dirty="0" smtClean="0">
                  <a:solidFill>
                    <a:schemeClr val="tx1"/>
                  </a:solidFill>
                  <a:latin typeface="Consolas" pitchFamily="49" charset="0"/>
                </a:rPr>
                <a:t>Fly(){//fly}</a:t>
              </a:r>
              <a:endParaRPr lang="en-US" sz="1200" dirty="0">
                <a:solidFill>
                  <a:schemeClr val="tx1"/>
                </a:solidFill>
                <a:latin typeface="Consolas" pitchFamily="49" charset="0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1357290" y="4286256"/>
              <a:ext cx="2714644" cy="2809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BE" i="1" dirty="0" smtClean="0">
                  <a:solidFill>
                    <a:schemeClr val="tx1"/>
                  </a:solidFill>
                </a:rPr>
                <a:t>Duck</a:t>
              </a:r>
              <a:endParaRPr lang="en-US" i="1" dirty="0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Alternatives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smtClean="0"/>
              <a:t>Create interfaces Flyable and Quackable</a:t>
            </a:r>
            <a:endParaRPr lang="en-US" dirty="0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143240" y="2143116"/>
            <a:ext cx="3357586" cy="4309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7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olstice">
  <a:themeElements>
    <a:clrScheme name="Solstice">
      <a:dk1>
        <a:sysClr val="windowText" lastClr="000000"/>
      </a:dk1>
      <a:lt1>
        <a:sysClr val="window" lastClr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Solstice">
      <a:maj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HY엽서L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Solstice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53000"/>
              </a:schemeClr>
            </a:gs>
            <a:gs pos="50000">
              <a:schemeClr val="phClr">
                <a:tint val="42000"/>
                <a:satMod val="255000"/>
              </a:schemeClr>
            </a:gs>
            <a:gs pos="97000">
              <a:schemeClr val="phClr">
                <a:tint val="53000"/>
                <a:satMod val="260000"/>
              </a:schemeClr>
            </a:gs>
            <a:gs pos="100000">
              <a:schemeClr val="phClr">
                <a:tint val="56000"/>
                <a:satMod val="275000"/>
              </a:schemeClr>
            </a:gs>
          </a:gsLst>
          <a:path path="circle">
            <a:fillToRect l="50000" t="50000" r="50000" b="50000"/>
          </a:path>
        </a:gradFill>
        <a:gradFill rotWithShape="1">
          <a:gsLst>
            <a:gs pos="0">
              <a:schemeClr val="phClr">
                <a:tint val="92000"/>
                <a:satMod val="170000"/>
              </a:schemeClr>
            </a:gs>
            <a:gs pos="15000">
              <a:schemeClr val="phClr">
                <a:tint val="92000"/>
                <a:shade val="99000"/>
                <a:satMod val="170000"/>
              </a:schemeClr>
            </a:gs>
            <a:gs pos="62000">
              <a:schemeClr val="phClr">
                <a:tint val="96000"/>
                <a:shade val="80000"/>
                <a:satMod val="170000"/>
              </a:schemeClr>
            </a:gs>
            <a:gs pos="97000">
              <a:schemeClr val="phClr">
                <a:tint val="98000"/>
                <a:shade val="63000"/>
                <a:satMod val="170000"/>
              </a:schemeClr>
            </a:gs>
            <a:gs pos="100000">
              <a:schemeClr val="phClr">
                <a:shade val="62000"/>
                <a:satMod val="170000"/>
              </a:schemeClr>
            </a:gs>
          </a:gsLst>
          <a:path path="circle">
            <a:fillToRect l="50000" t="50000" r="50000" b="5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 contourW="12700">
            <a:bevelT w="0" h="0"/>
            <a:contourClr>
              <a:schemeClr val="phClr">
                <a:shade val="80000"/>
              </a:schemeClr>
            </a:contourClr>
          </a:sp3d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5400000"/>
            </a:lightRig>
          </a:scene3d>
          <a:sp3d contourW="12700">
            <a:bevelT w="25400" h="50800" prst="angle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355000"/>
              </a:schemeClr>
            </a:gs>
            <a:gs pos="40000">
              <a:schemeClr val="phClr">
                <a:tint val="85000"/>
                <a:satMod val="320000"/>
              </a:schemeClr>
            </a:gs>
            <a:gs pos="100000">
              <a:schemeClr val="phClr">
                <a:shade val="55000"/>
                <a:satMod val="300000"/>
              </a:schemeClr>
            </a:gs>
          </a:gsLst>
          <a:path path="circle">
            <a:fillToRect l="-24500" t="-20000" r="124500" b="12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"/>
                <a:satMod val="300000"/>
              </a:schemeClr>
              <a:schemeClr val="phClr">
                <a:tint val="90000"/>
                <a:satMod val="225000"/>
              </a:schemeClr>
            </a:duotone>
          </a:blip>
          <a:tile tx="0" ty="0" sx="90000" sy="90000" flip="xy" algn="tl"/>
        </a:blip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3952ADB22EE6640833589EA1ABA4FCB" ma:contentTypeVersion="0" ma:contentTypeDescription="Create a new document." ma:contentTypeScope="" ma:versionID="f8208161b2ae6951c83703e1e279ecb8">
  <xsd:schema xmlns:xsd="http://www.w3.org/2001/XMLSchema" xmlns:p="http://schemas.microsoft.com/office/2006/metadata/properties" targetNamespace="http://schemas.microsoft.com/office/2006/metadata/properties" ma:root="true" ma:fieldsID="4aeb20c0e3442673af7ee10786458764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>
  <documentManagement/>
</p:properties>
</file>

<file path=customXml/itemProps1.xml><?xml version="1.0" encoding="utf-8"?>
<ds:datastoreItem xmlns:ds="http://schemas.openxmlformats.org/officeDocument/2006/customXml" ds:itemID="{4AC7C38E-4E74-4D67-BEB2-1F27CFD69C8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customXml/itemProps2.xml><?xml version="1.0" encoding="utf-8"?>
<ds:datastoreItem xmlns:ds="http://schemas.openxmlformats.org/officeDocument/2006/customXml" ds:itemID="{33E71FDB-4EC7-4D7B-885E-6882CA82BFA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6DDEF12-8F18-4954-B4E1-663FB81C7693}">
  <ds:schemaRefs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Solstice</Template>
  <TotalTime>1725</TotalTime>
  <Words>294</Words>
  <Application>Microsoft Office PowerPoint</Application>
  <PresentationFormat>On-screen Show (4:3)</PresentationFormat>
  <Paragraphs>84</Paragraphs>
  <Slides>21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Solstice</vt:lpstr>
      <vt:lpstr>Sim-U-Duck</vt:lpstr>
      <vt:lpstr>Simple Sim-U-Duck design</vt:lpstr>
      <vt:lpstr>A new requirement</vt:lpstr>
      <vt:lpstr>A new requirement</vt:lpstr>
      <vt:lpstr>Something went wrong...</vt:lpstr>
      <vt:lpstr>Something went wrong...</vt:lpstr>
      <vt:lpstr>Something went wrong...</vt:lpstr>
      <vt:lpstr>Alternatives</vt:lpstr>
      <vt:lpstr>Alternatives</vt:lpstr>
      <vt:lpstr>Alternatives</vt:lpstr>
      <vt:lpstr>New requirement: 48 duck classes!</vt:lpstr>
      <vt:lpstr>The one constant in software development</vt:lpstr>
      <vt:lpstr>Design principle N° 1</vt:lpstr>
      <vt:lpstr>Separating what changes from what stays the same</vt:lpstr>
      <vt:lpstr>Design principle N° 2</vt:lpstr>
      <vt:lpstr>Designing the Duck behaviors</vt:lpstr>
      <vt:lpstr>Implementing the Duck behaviors</vt:lpstr>
      <vt:lpstr>Integrating the Duck Behavior</vt:lpstr>
      <vt:lpstr>Design Principle N°3</vt:lpstr>
      <vt:lpstr>Design Principles so far</vt:lpstr>
      <vt:lpstr>The big picture</vt:lpstr>
    </vt:vector>
  </TitlesOfParts>
  <Company>Home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Michel</dc:creator>
  <cp:lastModifiedBy>Michel</cp:lastModifiedBy>
  <cp:revision>80</cp:revision>
  <dcterms:created xsi:type="dcterms:W3CDTF">2008-01-26T10:27:39Z</dcterms:created>
  <dcterms:modified xsi:type="dcterms:W3CDTF">2009-03-22T20:19:33Z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0x01010003952ADB22EE6640833589EA1ABA4FCB</vt:lpwstr>
  </property>
</Properties>
</file>